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72" r:id="rId3"/>
    <p:sldId id="260" r:id="rId4"/>
    <p:sldId id="258" r:id="rId5"/>
    <p:sldId id="259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FE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265" autoAdjust="0"/>
  </p:normalViewPr>
  <p:slideViewPr>
    <p:cSldViewPr>
      <p:cViewPr>
        <p:scale>
          <a:sx n="64" d="100"/>
          <a:sy n="64" d="100"/>
        </p:scale>
        <p:origin x="-157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7A427-3AFA-43DD-BAA6-2097AC8D77AE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FED3F1-825B-49AF-977F-5504CDCCB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752600" y="1143000"/>
            <a:ext cx="7772400" cy="1470025"/>
          </a:xfrm>
        </p:spPr>
        <p:txBody>
          <a:bodyPr/>
          <a:lstStyle/>
          <a:p>
            <a:r>
              <a:rPr lang="bn-IN" dirty="0" smtClean="0"/>
              <a:t>স্বাগতম</a:t>
            </a:r>
            <a:endParaRPr lang="en-US" dirty="0"/>
          </a:p>
        </p:txBody>
      </p:sp>
      <p:pic>
        <p:nvPicPr>
          <p:cNvPr id="5" name="Picture 4" descr="se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438400"/>
            <a:ext cx="5029200" cy="37719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600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362200" y="457200"/>
            <a:ext cx="350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তরঙ্গ  দুই প্রকার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bn-IN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অনুপ্রস্থ তরঙ্গ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bn-IN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অনুদৈর্ঘ্য তরঙ্গ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3124200"/>
            <a:ext cx="65532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তরঙ্গ যেঁ মাধ্যমের কনা গুলোর কম্পনের দিকের সাথে সমান্তরালে অগ্রসর হয়, সেই তরংগকে অনুদৈর্ঘ্য তরঙ্গ বলে।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5903893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যে তরঙ্গ মাধ্যমের কনাগুলোর কম্পনের দিকের সাথে সমকোনে অগ্রসর হয়, তাকে  অনুপ্রস্থ তরঙ্গ বলে।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0800" y="2286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8" name="Picture 7" descr="chan5.jpeg"/>
          <p:cNvPicPr>
            <a:picLocks noChangeAspect="1"/>
          </p:cNvPicPr>
          <p:nvPr/>
        </p:nvPicPr>
        <p:blipFill>
          <a:blip r:embed="rId2"/>
          <a:srcRect b="15766"/>
          <a:stretch>
            <a:fillRect/>
          </a:stretch>
        </p:blipFill>
        <p:spPr>
          <a:xfrm>
            <a:off x="1524000" y="1676400"/>
            <a:ext cx="6454984" cy="1219200"/>
          </a:xfrm>
          <a:prstGeom prst="rect">
            <a:avLst/>
          </a:prstGeom>
        </p:spPr>
      </p:pic>
      <p:pic>
        <p:nvPicPr>
          <p:cNvPr id="3074" name="Picture 2" descr="C:\Documents and Settings\nazrul\My Documents\icha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038600"/>
            <a:ext cx="2743200" cy="16597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990600"/>
            <a:ext cx="16764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মুল্যায়নঃ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9718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IN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দোলন কাল কাকে বলে ?</a:t>
            </a:r>
          </a:p>
          <a:p>
            <a:pPr>
              <a:buFont typeface="Arial" pitchFamily="34" charset="0"/>
              <a:buChar char="•"/>
            </a:pPr>
            <a:r>
              <a:rPr lang="bn-IN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কম্পা</a:t>
            </a:r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ংশ</a:t>
            </a:r>
            <a:r>
              <a:rPr lang="bn-IN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 </a:t>
            </a:r>
            <a:r>
              <a:rPr lang="bn-IN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কাকে বলে?</a:t>
            </a:r>
          </a:p>
          <a:p>
            <a:pPr>
              <a:buFont typeface="Arial" pitchFamily="34" charset="0"/>
              <a:buChar char="•"/>
            </a:pPr>
            <a:r>
              <a:rPr lang="bn-IN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আড় তরঙ্গ কাকে বলে?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5486400"/>
            <a:ext cx="5926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IN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তরঙ্গ বেগ কম্পাংক ও তরঙ্গ দৈর্ঘ্যের মধ্যে সম্পর্ক নিণয় কর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438400"/>
            <a:ext cx="2209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একক কাজঃ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495800"/>
            <a:ext cx="2209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দলীয় কাজ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143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19200" y="2133600"/>
            <a:ext cx="62776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300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Hz </a:t>
            </a:r>
            <a:r>
              <a:rPr lang="bn-IN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কম্পা</a:t>
            </a:r>
            <a:r>
              <a:rPr lang="bn-BD" sz="240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ং</a:t>
            </a:r>
            <a:r>
              <a:rPr lang="bn-IN" sz="240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 </a:t>
            </a:r>
            <a:r>
              <a:rPr lang="bn-IN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বিশিষ্ট  একটি সুরশলাকা বাতাসে 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bn-IN" sz="2400" b="1" dirty="0" smtClean="0">
                <a:solidFill>
                  <a:srgbClr val="C00000"/>
                </a:solidFill>
                <a:latin typeface="Times New Roman" pitchFamily="18" charset="0"/>
                <a:cs typeface="NikoshBAN" pitchFamily="2" charset="0"/>
              </a:rPr>
              <a:t>০</a:t>
            </a:r>
            <a:r>
              <a:rPr lang="en-US" sz="2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cm</a:t>
            </a:r>
            <a:r>
              <a:rPr lang="bn-IN" sz="2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তরঙ্গ দৈর্ঘ্য বিশিষ্ট তরঙ্গ সৃষ্টি করে।বাতাসে তরঙ্গ বেগ কত?</a:t>
            </a:r>
            <a:endParaRPr lang="en-US" sz="2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7000" y="990600"/>
            <a:ext cx="22860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600200"/>
            <a:ext cx="31242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9" name="Picture 5" descr="C:\Users\Doel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514600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914400"/>
            <a:ext cx="5638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288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7000" y="4572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সূচীপত্র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62400" y="18288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19812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29000" y="1828800"/>
            <a:ext cx="2667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90600" y="1524000"/>
            <a:ext cx="7239000" cy="3810000"/>
            <a:chOff x="2654964" y="262128"/>
            <a:chExt cx="7620000" cy="3962400"/>
          </a:xfrm>
        </p:grpSpPr>
        <p:sp>
          <p:nvSpPr>
            <p:cNvPr id="4" name="Frame 3"/>
            <p:cNvSpPr/>
            <p:nvPr/>
          </p:nvSpPr>
          <p:spPr>
            <a:xfrm>
              <a:off x="2654964" y="262128"/>
              <a:ext cx="7620000" cy="3962400"/>
            </a:xfrm>
            <a:prstGeom prst="fram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216438" y="816864"/>
              <a:ext cx="6521116" cy="2656727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দত্ত নরেন্দ্র নাথ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/>
              </a:r>
              <a:br>
                <a:rPr lang="en-US" sz="3200" dirty="0" smtClean="0">
                  <a:latin typeface="NikoshBAN" pitchFamily="2" charset="0"/>
                  <a:cs typeface="NikoshBAN" pitchFamily="2" charset="0"/>
                </a:rPr>
              </a:b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সহকারী শিক্ষক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/>
              </a:r>
              <a:br>
                <a:rPr lang="en-US" sz="3200" dirty="0" smtClean="0">
                  <a:latin typeface="NikoshBAN" pitchFamily="2" charset="0"/>
                  <a:cs typeface="NikoshBAN" pitchFamily="2" charset="0"/>
                </a:rPr>
              </a:b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ভৃঙ্গরাজ তালেবাবাদ উচ্চ বিদ্যালয়</a:t>
              </a:r>
              <a:br>
                <a:rPr lang="bn-BD" sz="3200" dirty="0" smtClean="0">
                  <a:latin typeface="NikoshBAN" pitchFamily="2" charset="0"/>
                  <a:cs typeface="NikoshBAN" pitchFamily="2" charset="0"/>
                </a:rPr>
              </a:b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মোবা- ০১৭১০৮৪৮৬৪৪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/>
              </a:r>
              <a:br>
                <a:rPr lang="en-US" sz="3200" dirty="0" smtClean="0">
                  <a:latin typeface="NikoshBAN" pitchFamily="2" charset="0"/>
                  <a:cs typeface="NikoshBAN" pitchFamily="2" charset="0"/>
                </a:rPr>
              </a:b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>nathnarendra194@gmail.com</a:t>
              </a:r>
              <a:endParaRPr lang="en-US" sz="3200" dirty="0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676400" y="1371600"/>
            <a:ext cx="5257800" cy="31242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শ্রেনীঃনবম</a:t>
            </a: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সময়ঃ ৪০ মিনিট</a:t>
            </a: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তারিখঃ২৫/০৩/২০১৩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ir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968" y="609599"/>
            <a:ext cx="2323632" cy="1447801"/>
          </a:xfrm>
          <a:prstGeom prst="rect">
            <a:avLst/>
          </a:prstGeom>
        </p:spPr>
      </p:pic>
      <p:pic>
        <p:nvPicPr>
          <p:cNvPr id="4" name="Picture 2" descr="C:\Documents and Settings\nazrul\My Documents\url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571750"/>
            <a:ext cx="2667000" cy="2000250"/>
          </a:xfrm>
          <a:prstGeom prst="rect">
            <a:avLst/>
          </a:prstGeom>
          <a:noFill/>
        </p:spPr>
      </p:pic>
      <p:pic>
        <p:nvPicPr>
          <p:cNvPr id="2050" name="Picture 2" descr="C:\Documents and Settings\nazrul\My Documents\gj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2743201"/>
            <a:ext cx="2136349" cy="1600200"/>
          </a:xfrm>
          <a:prstGeom prst="rect">
            <a:avLst/>
          </a:prstGeom>
          <a:noFill/>
        </p:spPr>
      </p:pic>
      <p:pic>
        <p:nvPicPr>
          <p:cNvPr id="2052" name="Picture 4" descr="C:\Documents and Settings\nazrul\My Documents\li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00133" y="5029200"/>
            <a:ext cx="2607734" cy="1466851"/>
          </a:xfrm>
          <a:prstGeom prst="rect">
            <a:avLst/>
          </a:prstGeom>
          <a:noFill/>
        </p:spPr>
      </p:pic>
      <p:pic>
        <p:nvPicPr>
          <p:cNvPr id="2053" name="Picture 5" descr="C:\Documents and Settings\nazrul\My Documents\cgfhhj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57800" y="381000"/>
            <a:ext cx="2438400" cy="1828800"/>
          </a:xfrm>
          <a:prstGeom prst="rect">
            <a:avLst/>
          </a:prstGeom>
          <a:noFill/>
        </p:spPr>
      </p:pic>
      <p:pic>
        <p:nvPicPr>
          <p:cNvPr id="2054" name="Picture 6" descr="C:\Documents and Settings\nazrul\My Documents\ghj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47800" y="4800600"/>
            <a:ext cx="1828801" cy="1828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192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IN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3200400" y="304800"/>
            <a:ext cx="2971800" cy="27432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আজকের </a:t>
            </a:r>
          </a:p>
          <a:p>
            <a:pPr algn="ctr"/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পাঠের বিষয়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3581400"/>
            <a:ext cx="29718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4400" i="1" u="sng" dirty="0" smtClean="0">
                <a:latin typeface="NikoshBAN" pitchFamily="2" charset="0"/>
                <a:cs typeface="NikoshBAN" pitchFamily="2" charset="0"/>
              </a:rPr>
              <a:t>তরঙ্গ</a:t>
            </a:r>
            <a:endParaRPr lang="en-US" sz="4400" i="1" u="sng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1447800" y="228600"/>
            <a:ext cx="2286000" cy="1600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133600"/>
            <a:ext cx="6934200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এই পাঠ শেষে শিক্ষাথীরা-</a:t>
            </a:r>
          </a:p>
          <a:p>
            <a:pPr>
              <a:buFont typeface="Arial" pitchFamily="34" charset="0"/>
              <a:buChar char="•"/>
            </a:pP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তরঙ্গ কী বলতে পারবে।</a:t>
            </a:r>
          </a:p>
          <a:p>
            <a:pPr>
              <a:buFont typeface="Arial" pitchFamily="34" charset="0"/>
              <a:buChar char="•"/>
            </a:pP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তরঙ্গের বৈশিষ্ট্য সম্পকে ব্যাখ্যা করতে পারবে।</a:t>
            </a:r>
          </a:p>
          <a:p>
            <a:pPr>
              <a:buFont typeface="Arial" pitchFamily="34" charset="0"/>
              <a:buChar char="•"/>
            </a:pP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তরঙ্গে প্রকারভেদ বলতে পারবে।</a:t>
            </a:r>
          </a:p>
          <a:p>
            <a:pPr>
              <a:buFont typeface="Arial" pitchFamily="34" charset="0"/>
              <a:buChar char="•"/>
            </a:pP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তরঙ্গ সংশ্লিষ্ট রাশি সমহের মধ্যে সরল গানিতিক সম্পর্ক স্থাপন করতে পারবে।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00200" y="3657600"/>
            <a:ext cx="563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IN" dirty="0" smtClean="0">
                <a:latin typeface="NikoshBAN" pitchFamily="2" charset="0"/>
                <a:cs typeface="NikoshBAN" pitchFamily="2" charset="0"/>
              </a:rPr>
              <a:t>যে আন্দোলন মাধ্যমের কনাগলোর স্থানান্তর না ঘটিইয়ে ,পর্যাবৃত্ত কম্পনের সাহায্যে পর্যাবৃত্ত কম্পনের মাধমের একস্থান থেকে অন্যস্থানে শক্তির প্রবাহ ঘটায় তাকে তরঙ্গ বলে।</a:t>
            </a:r>
          </a:p>
          <a:p>
            <a:pPr algn="just"/>
            <a:endParaRPr lang="en-US" dirty="0"/>
          </a:p>
        </p:txBody>
      </p:sp>
      <p:pic>
        <p:nvPicPr>
          <p:cNvPr id="7" name="Picture 6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371600"/>
            <a:ext cx="2294021" cy="1524000"/>
          </a:xfrm>
          <a:prstGeom prst="rect">
            <a:avLst/>
          </a:prstGeom>
        </p:spPr>
      </p:pic>
      <p:sp>
        <p:nvSpPr>
          <p:cNvPr id="10" name="Freeform 9"/>
          <p:cNvSpPr/>
          <p:nvPr/>
        </p:nvSpPr>
        <p:spPr>
          <a:xfrm>
            <a:off x="5397910" y="1934497"/>
            <a:ext cx="3524864" cy="631722"/>
          </a:xfrm>
          <a:custGeom>
            <a:avLst/>
            <a:gdLst>
              <a:gd name="connsiteX0" fmla="*/ 0 w 3524864"/>
              <a:gd name="connsiteY0" fmla="*/ 631722 h 631722"/>
              <a:gd name="connsiteX1" fmla="*/ 575187 w 3524864"/>
              <a:gd name="connsiteY1" fmla="*/ 130277 h 631722"/>
              <a:gd name="connsiteX2" fmla="*/ 914400 w 3524864"/>
              <a:gd name="connsiteY2" fmla="*/ 616974 h 631722"/>
              <a:gd name="connsiteX3" fmla="*/ 1253613 w 3524864"/>
              <a:gd name="connsiteY3" fmla="*/ 159774 h 631722"/>
              <a:gd name="connsiteX4" fmla="*/ 1755058 w 3524864"/>
              <a:gd name="connsiteY4" fmla="*/ 513735 h 631722"/>
              <a:gd name="connsiteX5" fmla="*/ 2050025 w 3524864"/>
              <a:gd name="connsiteY5" fmla="*/ 115529 h 631722"/>
              <a:gd name="connsiteX6" fmla="*/ 2448232 w 3524864"/>
              <a:gd name="connsiteY6" fmla="*/ 454742 h 631722"/>
              <a:gd name="connsiteX7" fmla="*/ 2595716 w 3524864"/>
              <a:gd name="connsiteY7" fmla="*/ 130277 h 631722"/>
              <a:gd name="connsiteX8" fmla="*/ 2890684 w 3524864"/>
              <a:gd name="connsiteY8" fmla="*/ 336755 h 631722"/>
              <a:gd name="connsiteX9" fmla="*/ 3259393 w 3524864"/>
              <a:gd name="connsiteY9" fmla="*/ 12290 h 631722"/>
              <a:gd name="connsiteX10" fmla="*/ 3524864 w 3524864"/>
              <a:gd name="connsiteY10" fmla="*/ 410497 h 631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24864" h="631722">
                <a:moveTo>
                  <a:pt x="0" y="631722"/>
                </a:moveTo>
                <a:cubicBezTo>
                  <a:pt x="211393" y="382228"/>
                  <a:pt x="422787" y="132735"/>
                  <a:pt x="575187" y="130277"/>
                </a:cubicBezTo>
                <a:cubicBezTo>
                  <a:pt x="727587" y="127819"/>
                  <a:pt x="801329" y="612058"/>
                  <a:pt x="914400" y="616974"/>
                </a:cubicBezTo>
                <a:cubicBezTo>
                  <a:pt x="1027471" y="621890"/>
                  <a:pt x="1113503" y="176981"/>
                  <a:pt x="1253613" y="159774"/>
                </a:cubicBezTo>
                <a:cubicBezTo>
                  <a:pt x="1393723" y="142568"/>
                  <a:pt x="1622323" y="521109"/>
                  <a:pt x="1755058" y="513735"/>
                </a:cubicBezTo>
                <a:cubicBezTo>
                  <a:pt x="1887793" y="506361"/>
                  <a:pt x="1934496" y="125361"/>
                  <a:pt x="2050025" y="115529"/>
                </a:cubicBezTo>
                <a:cubicBezTo>
                  <a:pt x="2165554" y="105697"/>
                  <a:pt x="2357284" y="452284"/>
                  <a:pt x="2448232" y="454742"/>
                </a:cubicBezTo>
                <a:cubicBezTo>
                  <a:pt x="2539180" y="457200"/>
                  <a:pt x="2521974" y="149941"/>
                  <a:pt x="2595716" y="130277"/>
                </a:cubicBezTo>
                <a:cubicBezTo>
                  <a:pt x="2669458" y="110613"/>
                  <a:pt x="2780071" y="356419"/>
                  <a:pt x="2890684" y="336755"/>
                </a:cubicBezTo>
                <a:cubicBezTo>
                  <a:pt x="3001297" y="317091"/>
                  <a:pt x="3153696" y="0"/>
                  <a:pt x="3259393" y="12290"/>
                </a:cubicBezTo>
                <a:cubicBezTo>
                  <a:pt x="3365090" y="24580"/>
                  <a:pt x="3444977" y="217538"/>
                  <a:pt x="3524864" y="41049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953000" y="609600"/>
            <a:ext cx="533400" cy="685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4953000" y="3429000"/>
            <a:ext cx="3581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791200" y="2590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562600" y="28194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67400" y="26670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248400" y="26670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629400" y="2590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315200" y="2590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772400" y="2590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305800" y="2590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686800" y="2590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686800" y="23622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305800" y="23622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924800" y="24384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391400" y="23622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77000" y="23622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715000" y="24384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V="1">
            <a:off x="6237241" y="1687559"/>
            <a:ext cx="24233" cy="6115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7342141" y="1725659"/>
            <a:ext cx="24233" cy="5353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Isosceles Triangle 36"/>
          <p:cNvSpPr/>
          <p:nvPr/>
        </p:nvSpPr>
        <p:spPr>
          <a:xfrm flipH="1">
            <a:off x="6477000" y="2133600"/>
            <a:ext cx="2286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6934200" y="25908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Isosceles Triangle 38"/>
          <p:cNvSpPr/>
          <p:nvPr/>
        </p:nvSpPr>
        <p:spPr>
          <a:xfrm flipH="1">
            <a:off x="7620000" y="2133600"/>
            <a:ext cx="2286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44 0.01342 C -0.02656 0.00949 -0.00469 0.00579 0.02847 0.01504 C 0.06163 0.02454 0.1257 0.04143 0.15104 0.07014 C 0.17622 0.09907 0.1783 0.14329 0.18073 0.18796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73 -0.00093 C 0.02188 -0.01528 0.01302 -0.02963 0.0033 -0.02246 C -0.00642 -0.01528 -0.01597 0.04328 -0.02725 0.04213 C -0.03854 0.04097 -0.04774 -0.02917 -0.06441 -0.02894 C -0.08107 -0.02871 -0.11684 0.03194 -0.12725 0.04421 " pathEditMode="relative" ptsTypes="aaaaA">
                                      <p:cBhvr>
                                        <p:cTn id="1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-0.01158 C -0.03767 -0.02454 -0.03576 -0.0375 -0.02656 -0.03102 C -0.01736 -0.02454 0.00625 0.02708 0.01545 0.02708 C 0.02466 0.02708 0.02084 -0.02778 0.0283 -0.03102 C 0.03577 -0.03426 0.04879 0.01018 0.06059 0.00764 C 0.0724 0.00509 0.08802 -0.04722 0.09931 -0.04607 C 0.11059 -0.04491 0.11945 -0.01551 0.1283 0.01412 " pathEditMode="relative" ptsTypes="aaaaaaA">
                                      <p:cBhvr>
                                        <p:cTn id="2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11" grpId="1" animBg="1"/>
      <p:bldP spid="37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43000" y="1600200"/>
            <a:ext cx="83820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905000" y="1219200"/>
            <a:ext cx="83820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743200" y="1143000"/>
            <a:ext cx="83820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43400" y="1752600"/>
            <a:ext cx="83820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505200" y="1524000"/>
            <a:ext cx="83820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29200" y="1219200"/>
            <a:ext cx="83820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914400" y="1108364"/>
            <a:ext cx="5001491" cy="1607127"/>
          </a:xfrm>
          <a:custGeom>
            <a:avLst/>
            <a:gdLst>
              <a:gd name="connsiteX0" fmla="*/ 0 w 5001491"/>
              <a:gd name="connsiteY0" fmla="*/ 1607127 h 1607127"/>
              <a:gd name="connsiteX1" fmla="*/ 1039091 w 5001491"/>
              <a:gd name="connsiteY1" fmla="*/ 720436 h 1607127"/>
              <a:gd name="connsiteX2" fmla="*/ 1039091 w 5001491"/>
              <a:gd name="connsiteY2" fmla="*/ 720436 h 1607127"/>
              <a:gd name="connsiteX3" fmla="*/ 1856509 w 5001491"/>
              <a:gd name="connsiteY3" fmla="*/ 484909 h 1607127"/>
              <a:gd name="connsiteX4" fmla="*/ 2687782 w 5001491"/>
              <a:gd name="connsiteY4" fmla="*/ 623454 h 1607127"/>
              <a:gd name="connsiteX5" fmla="*/ 3435927 w 5001491"/>
              <a:gd name="connsiteY5" fmla="*/ 1011381 h 1607127"/>
              <a:gd name="connsiteX6" fmla="*/ 4239491 w 5001491"/>
              <a:gd name="connsiteY6" fmla="*/ 803563 h 1607127"/>
              <a:gd name="connsiteX7" fmla="*/ 5001491 w 5001491"/>
              <a:gd name="connsiteY7" fmla="*/ 0 h 1607127"/>
              <a:gd name="connsiteX8" fmla="*/ 5001491 w 5001491"/>
              <a:gd name="connsiteY8" fmla="*/ 0 h 1607127"/>
              <a:gd name="connsiteX0" fmla="*/ 0 w 5001491"/>
              <a:gd name="connsiteY0" fmla="*/ 1607127 h 1607127"/>
              <a:gd name="connsiteX1" fmla="*/ 1039091 w 5001491"/>
              <a:gd name="connsiteY1" fmla="*/ 720436 h 1607127"/>
              <a:gd name="connsiteX2" fmla="*/ 1039091 w 5001491"/>
              <a:gd name="connsiteY2" fmla="*/ 720436 h 1607127"/>
              <a:gd name="connsiteX3" fmla="*/ 1856509 w 5001491"/>
              <a:gd name="connsiteY3" fmla="*/ 484909 h 1607127"/>
              <a:gd name="connsiteX4" fmla="*/ 2687782 w 5001491"/>
              <a:gd name="connsiteY4" fmla="*/ 623454 h 1607127"/>
              <a:gd name="connsiteX5" fmla="*/ 3435927 w 5001491"/>
              <a:gd name="connsiteY5" fmla="*/ 1011381 h 1607127"/>
              <a:gd name="connsiteX6" fmla="*/ 4239491 w 5001491"/>
              <a:gd name="connsiteY6" fmla="*/ 803563 h 1607127"/>
              <a:gd name="connsiteX7" fmla="*/ 5001491 w 5001491"/>
              <a:gd name="connsiteY7" fmla="*/ 0 h 1607127"/>
              <a:gd name="connsiteX8" fmla="*/ 5001491 w 5001491"/>
              <a:gd name="connsiteY8" fmla="*/ 0 h 1607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01491" h="1607127">
                <a:moveTo>
                  <a:pt x="0" y="1607127"/>
                </a:moveTo>
                <a:lnTo>
                  <a:pt x="1039091" y="720436"/>
                </a:lnTo>
                <a:lnTo>
                  <a:pt x="1039091" y="720436"/>
                </a:lnTo>
                <a:cubicBezTo>
                  <a:pt x="1175327" y="681182"/>
                  <a:pt x="1581727" y="501073"/>
                  <a:pt x="1856509" y="484909"/>
                </a:cubicBezTo>
                <a:cubicBezTo>
                  <a:pt x="2131291" y="468745"/>
                  <a:pt x="2424546" y="535709"/>
                  <a:pt x="2687782" y="623454"/>
                </a:cubicBezTo>
                <a:cubicBezTo>
                  <a:pt x="2951018" y="711199"/>
                  <a:pt x="3177309" y="981363"/>
                  <a:pt x="3435927" y="1011381"/>
                </a:cubicBezTo>
                <a:cubicBezTo>
                  <a:pt x="3694545" y="1041399"/>
                  <a:pt x="3978564" y="972127"/>
                  <a:pt x="4239491" y="803563"/>
                </a:cubicBezTo>
                <a:cubicBezTo>
                  <a:pt x="4500418" y="635000"/>
                  <a:pt x="4874491" y="133927"/>
                  <a:pt x="5001491" y="0"/>
                </a:cubicBezTo>
                <a:lnTo>
                  <a:pt x="5001491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828800" y="1752600"/>
            <a:ext cx="152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667000" y="1524000"/>
            <a:ext cx="152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505200" y="1600200"/>
            <a:ext cx="152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267200" y="1981200"/>
            <a:ext cx="152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029200" y="1828800"/>
            <a:ext cx="152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638800" y="1219200"/>
            <a:ext cx="152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>
            <a:off x="1600200" y="2362200"/>
            <a:ext cx="152400" cy="1524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>
            <a:off x="2286000" y="1981200"/>
            <a:ext cx="152400" cy="1524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3124200" y="1066800"/>
            <a:ext cx="228600" cy="1524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4038600" y="1447800"/>
            <a:ext cx="152400" cy="1524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5029200" y="2362200"/>
            <a:ext cx="152400" cy="2286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5715000" y="1752600"/>
            <a:ext cx="228600" cy="2286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133600" y="3048000"/>
            <a:ext cx="3200400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চিত্রঃ তরঙ্গ গতি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00200" y="4038600"/>
            <a:ext cx="6184651" cy="243143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তরঙ্গের বৈশিষ্ট্যঃ</a:t>
            </a:r>
          </a:p>
          <a:p>
            <a:pPr>
              <a:buFont typeface="Arial" pitchFamily="34" charset="0"/>
              <a:buChar char="•"/>
            </a:pP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মাধ্যমের কনাগুলো স্পন্দন গতির ফলে তরঙ্গ সৃষ্টি হয় কিন্তু কনাগুলো স্থায়ী স্থানান্তর হয় না।</a:t>
            </a:r>
          </a:p>
          <a:p>
            <a:pPr>
              <a:buFont typeface="Arial" pitchFamily="34" charset="0"/>
              <a:buChar char="•"/>
            </a:pP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তরঙ্গ এক স্থান থেকে অন্যস্থানে শক্তি সঞ্চালন করে।</a:t>
            </a:r>
          </a:p>
          <a:p>
            <a:pPr>
              <a:buFont typeface="Arial" pitchFamily="34" charset="0"/>
              <a:buChar char="•"/>
            </a:pP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তরঙ্গে বেগ মাধ্যমের প্রকৃতির উপর নির্ভর করে।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0.12223 C 0.0125 -0.12223 0.03334 -0.09283 0.03334 -0.05556 C 0.03334 -0.01922 0.0125 0.01111 -0.0125 0.01111 C -0.03802 0.01111 -0.05833 -0.01922 -0.05833 -0.05556 C -0.05833 -0.09283 -0.03802 -0.12223 -0.0125 -0.12223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0.12222 C 0.02101 -0.12222 0.04167 -0.09236 0.04167 -0.05556 C 0.04167 -0.01898 0.02101 0.01111 -0.00416 0.01111 C -0.02968 0.01111 -0.05 -0.01898 -0.05 -0.05556 C -0.05 -0.09236 -0.02968 -0.12222 -0.00416 -0.12222 Z " pathEditMode="relative" rAng="0" ptsTypes="fffff"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56 3.33333E-6 C 0.021 3.33333E-6 0.04357 0.02939 0.04357 0.06666 C 0.04357 0.10301 0.021 0.13333 -0.00556 0.13333 C -0.03264 0.13333 -0.05417 0.10301 -0.05417 0.06666 C -0.05417 0.02939 -0.03264 3.33333E-6 -0.00556 3.33333E-6 Z " pathEditMode="relative" rAng="0" ptsTypes="fffff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2.22222E-6 C 0.00417 -2.22222E-6 0.025 0.02963 0.025 0.06667 C 0.025 0.10301 0.00417 0.13334 -0.02083 0.13334 C -0.04618 0.13334 -0.06667 0.10301 -0.06667 0.06667 C -0.06667 0.02963 -0.04618 -2.22222E-6 -0.02083 -2.22222E-6 Z " pathEditMode="relative" rAng="0" ptsTypes="fffff"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5 -0.10555 C -0.0125 -0.10555 0.00834 -0.07454 0.00834 -0.03611 C 0.00834 0.00208 -0.0125 0.03333 -0.0375 0.03333 C -0.06319 0.03333 -0.08333 0.00208 -0.08333 -0.03611 C -0.08333 -0.07454 -0.06319 -0.10555 -0.0375 -0.10555 Z " pathEditMode="relative" rAng="0" ptsTypes="fffff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-0.10555 C -0.01667 -0.10555 0.00417 -0.07361 0.00417 -0.03333 C 0.00417 0.00602 -0.01667 0.03889 -0.04167 0.03889 C -0.06719 0.03889 -0.0875 0.00602 -0.0875 -0.03333 C -0.0875 -0.07361 -0.06719 -0.10555 -0.04167 -0.10555 Z " pathEditMode="relative" rAng="0" ptsTypes="fffff">
                                      <p:cBhvr>
                                        <p:cTn id="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</TotalTime>
  <Words>221</Words>
  <Application>Microsoft Office PowerPoint</Application>
  <PresentationFormat>On-screen Show (4:3)</PresentationFormat>
  <Paragraphs>41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/>
  <cp:lastModifiedBy>Doel</cp:lastModifiedBy>
  <cp:revision>137</cp:revision>
  <dcterms:created xsi:type="dcterms:W3CDTF">2006-08-16T00:00:00Z</dcterms:created>
  <dcterms:modified xsi:type="dcterms:W3CDTF">2013-07-11T06:20:00Z</dcterms:modified>
</cp:coreProperties>
</file>